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84" r:id="rId4"/>
    <p:sldId id="258" r:id="rId5"/>
    <p:sldId id="259" r:id="rId6"/>
    <p:sldId id="260" r:id="rId7"/>
    <p:sldId id="261" r:id="rId8"/>
    <p:sldId id="262" r:id="rId9"/>
    <p:sldId id="286" r:id="rId10"/>
    <p:sldId id="264" r:id="rId11"/>
    <p:sldId id="265" r:id="rId12"/>
    <p:sldId id="266" r:id="rId13"/>
    <p:sldId id="267" r:id="rId14"/>
    <p:sldId id="268" r:id="rId15"/>
    <p:sldId id="269" r:id="rId16"/>
    <p:sldId id="288" r:id="rId17"/>
    <p:sldId id="287" r:id="rId18"/>
    <p:sldId id="285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1" autoAdjust="0"/>
    <p:restoredTop sz="94660"/>
  </p:normalViewPr>
  <p:slideViewPr>
    <p:cSldViewPr snapToGrid="0">
      <p:cViewPr varScale="1">
        <p:scale>
          <a:sx n="74" d="100"/>
          <a:sy n="74" d="100"/>
        </p:scale>
        <p:origin x="4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27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8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506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9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86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61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96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960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71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541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719A-AAA1-4874-A847-1F3145FE6A94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718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1719A-AAA1-4874-A847-1F3145FE6A94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4322A-11D5-4508-A4DC-9F1835FCC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8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kazneb.kz/site/catalogue/view?br=1595552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8993" y="476672"/>
            <a:ext cx="8942784" cy="1143000"/>
          </a:xfrm>
        </p:spPr>
        <p:txBody>
          <a:bodyPr>
            <a:noAutofit/>
          </a:bodyPr>
          <a:lstStyle/>
          <a:p>
            <a:r>
              <a:rPr lang="ru-RU" sz="3733" b="1" dirty="0">
                <a:latin typeface="Arial" panose="020B0604020202020204" pitchFamily="34" charset="0"/>
                <a:cs typeface="Arial" panose="020B0604020202020204" pitchFamily="34" charset="0"/>
              </a:rPr>
              <a:t>ӘЛ-ФАРАБИ АТЫНДАҒЫ ҚАЗАҚ ҰЛТТЫҚ УНИВЕРСИТЕТІ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27648" y="1780292"/>
            <a:ext cx="8640960" cy="23901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733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Саясаттану</a:t>
            </a:r>
            <a:r>
              <a:rPr lang="ru-RU" sz="373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733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373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733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373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733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</a:t>
            </a:r>
            <a:r>
              <a:rPr lang="ru-RU" sz="3733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733" b="1" dirty="0" err="1">
                <a:latin typeface="Arial" panose="020B0604020202020204" pitchFamily="34" charset="0"/>
                <a:cs typeface="Arial" panose="020B0604020202020204" pitchFamily="34" charset="0"/>
              </a:rPr>
              <a:t>кафедрасы</a:t>
            </a:r>
            <a:endParaRPr lang="ru-RU" sz="373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733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733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733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31638" y="3366181"/>
            <a:ext cx="8832981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33" b="1" dirty="0" err="1"/>
              <a:t>Саяси</a:t>
            </a:r>
            <a:r>
              <a:rPr lang="ru-RU" sz="3733" b="1" dirty="0"/>
              <a:t> </a:t>
            </a:r>
            <a:r>
              <a:rPr lang="ru-RU" sz="3733" b="1" dirty="0" err="1"/>
              <a:t>имиджелогия</a:t>
            </a:r>
            <a:endParaRPr lang="ru-RU" sz="3733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19669" y="4599395"/>
            <a:ext cx="4320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Абжаппарова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А.А.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Аға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оқытушы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523578"/>
            <a:ext cx="1619476" cy="146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52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600" dirty="0"/>
              <a:t>Екінші топқа, яғни ғылыми қолданбалыға мынадай ғылыми тəжірибелік бағыттарды жатқызуға болады: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46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/>
              <a:t>г) ұжымдық имиджелогия сияқты ғылыми жеке бағытқа бөлініп шыққан («ұйым имиджі», «отбасы имиджі», «мемлекеттік қызмет ұйымдарының имиджі», «компания имиджі», «банк имиджі», «фирма имиджі»);</a:t>
            </a:r>
            <a:endParaRPr lang="ru-RU" dirty="0"/>
          </a:p>
          <a:p>
            <a:pPr marL="0" indent="0">
              <a:buNone/>
            </a:pPr>
            <a:r>
              <a:rPr lang="kk-KZ" dirty="0"/>
              <a:t>д) имиджелогияның жеке тəжірибелік саласы ретінде оның оқытылуы қарастырылады («əлеуметтік жұмыс бойынша маман имиджі», «имиджелогияны оқытудың үрдісіндегі имидж техноло- гиялар», «имиджелогияны тиімді оқытудың психологиялық-педа- гогикалық шарттары», «басқарушы имиджелогия», «заң имидже- логиясы» сияқты курстар оқытылады).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006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5916" y="184821"/>
            <a:ext cx="9679546" cy="1051551"/>
          </a:xfrm>
        </p:spPr>
        <p:txBody>
          <a:bodyPr>
            <a:noAutofit/>
          </a:bodyPr>
          <a:lstStyle/>
          <a:p>
            <a:pPr algn="ctr"/>
            <a:r>
              <a:rPr lang="kk-KZ" sz="3600" dirty="0"/>
              <a:t>Саяси имиджелогияның түрлі анықтамалары болады.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4699" y="1442434"/>
            <a:ext cx="11797047" cy="5061397"/>
          </a:xfrm>
        </p:spPr>
        <p:txBody>
          <a:bodyPr>
            <a:noAutofit/>
          </a:bodyPr>
          <a:lstStyle/>
          <a:p>
            <a:r>
              <a:rPr lang="kk-KZ" dirty="0"/>
              <a:t>Саяси имиджелогия – бұқаралық коммуникацияның заңдары жайлы көзқарастар жүйесі. </a:t>
            </a:r>
            <a:endParaRPr lang="en-US" dirty="0" smtClean="0"/>
          </a:p>
          <a:p>
            <a:r>
              <a:rPr lang="kk-KZ" dirty="0" smtClean="0"/>
              <a:t>Саяси </a:t>
            </a:r>
            <a:r>
              <a:rPr lang="kk-KZ" dirty="0"/>
              <a:t>имиджелогия </a:t>
            </a:r>
            <a:r>
              <a:rPr lang="kk-KZ" i="1" dirty="0"/>
              <a:t>– </a:t>
            </a:r>
            <a:r>
              <a:rPr lang="kk-KZ" dirty="0"/>
              <a:t>əрбіреуге </a:t>
            </a:r>
            <a:r>
              <a:rPr lang="kk-KZ" dirty="0" smtClean="0"/>
              <a:t>тартымды </a:t>
            </a:r>
            <a:r>
              <a:rPr lang="kk-KZ" dirty="0"/>
              <a:t>болуды жəне адамдардың еңсесін жарықтандыруды жəне де адамның терең қажеттілігінің сыртқы көрінісі құрмет тұтарлық тұлға болу екенін меңзейтін түсінік. </a:t>
            </a:r>
            <a:endParaRPr lang="en-US" dirty="0" smtClean="0"/>
          </a:p>
          <a:p>
            <a:r>
              <a:rPr lang="kk-KZ" dirty="0" smtClean="0"/>
              <a:t>Саяси </a:t>
            </a:r>
            <a:r>
              <a:rPr lang="kk-KZ" dirty="0"/>
              <a:t>имиджелогия – əрбір азаматтың игілікті дидары жайлы арман, ал оны иелену дегеніміз – демократиялық қоғамды құрудың міндетті шарты. </a:t>
            </a:r>
            <a:endParaRPr lang="en-US" dirty="0" smtClean="0"/>
          </a:p>
          <a:p>
            <a:r>
              <a:rPr lang="kk-KZ" dirty="0" smtClean="0"/>
              <a:t>Саяси </a:t>
            </a:r>
            <a:r>
              <a:rPr lang="kk-KZ" dirty="0"/>
              <a:t>имидже- логия – бұл əсер ету технологиясы. </a:t>
            </a:r>
            <a:endParaRPr lang="en-US" dirty="0" smtClean="0"/>
          </a:p>
          <a:p>
            <a:r>
              <a:rPr lang="kk-KZ" dirty="0" smtClean="0"/>
              <a:t>Саяси </a:t>
            </a:r>
            <a:r>
              <a:rPr lang="kk-KZ" dirty="0"/>
              <a:t>имиджелогия – </a:t>
            </a:r>
            <a:r>
              <a:rPr lang="kk-KZ" dirty="0" smtClean="0"/>
              <a:t>саясаткердің </a:t>
            </a:r>
            <a:r>
              <a:rPr lang="kk-KZ" dirty="0"/>
              <a:t>жүзіне өзіндік тартымдылық эффектісін беру жайлы, адам- дар алдында көзге түсу қабілетіне иелену жайлы ғылым мен өнер.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048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3200" dirty="0"/>
              <a:t>Саяси имиджелогияның ерекшеліктері мен келешегін толығы- мен ашатын имиджелогиялық білім дамуының негізгі бес бағытын бөліп көрсетеді: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kk-KZ" dirty="0"/>
              <a:t>Пəндік өріс пен ғылыми талдаудың негізгі мəселелерін анықтау, заманауи саяси ғылымдар жүйесінде имиджелогияның орнын белгілеу;</a:t>
            </a:r>
            <a:endParaRPr lang="ru-RU" dirty="0"/>
          </a:p>
          <a:p>
            <a:pPr lvl="0"/>
            <a:r>
              <a:rPr lang="kk-KZ" dirty="0"/>
              <a:t>имиджелогиялық білімнің құрылымын қалыптастыру;</a:t>
            </a:r>
            <a:endParaRPr lang="ru-RU" dirty="0"/>
          </a:p>
          <a:p>
            <a:pPr lvl="0"/>
            <a:r>
              <a:rPr lang="kk-KZ" dirty="0"/>
              <a:t>саяси имиджелогияның теориясы мен əдістемелігін жасап шығару;</a:t>
            </a:r>
            <a:endParaRPr lang="ru-RU" dirty="0"/>
          </a:p>
          <a:p>
            <a:pPr lvl="0"/>
            <a:r>
              <a:rPr lang="kk-KZ" dirty="0"/>
              <a:t>саяси имиджелогияның орталықты мəселелерін шешуге деген концептуалды əдістер мен теориялық əдістемелік </a:t>
            </a:r>
            <a:r>
              <a:rPr lang="kk-KZ" dirty="0" smtClean="0"/>
              <a:t>бағыттарының </a:t>
            </a:r>
            <a:r>
              <a:rPr lang="kk-KZ" dirty="0"/>
              <a:t>дамуы;</a:t>
            </a:r>
            <a:endParaRPr lang="ru-RU" dirty="0"/>
          </a:p>
          <a:p>
            <a:pPr lvl="0"/>
            <a:r>
              <a:rPr lang="kk-KZ" dirty="0"/>
              <a:t>тəжірибелік бағдарланған жəне қолданбалы бағыттардың жасап шығарылуы.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152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/>
              <a:t>Зерттеушілерді қызықтыратын негізгі ғылыми мəселелер: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Autofit/>
          </a:bodyPr>
          <a:lstStyle/>
          <a:p>
            <a:pPr lvl="0"/>
            <a:r>
              <a:rPr lang="kk-KZ" sz="2400" dirty="0"/>
              <a:t>мəдениет менталитетінде жəне қоғамдық тұрмыста саяси имидждердің қызметтері мен рөлін, сонымен қатар қоғамдық тəжірибенің түрлі салаларында нақты имидждердің ерекшелігі мен бөлек қызметтерін бөліп көрсету;</a:t>
            </a:r>
            <a:endParaRPr lang="ru-RU" sz="2400" dirty="0"/>
          </a:p>
          <a:p>
            <a:pPr lvl="0"/>
            <a:r>
              <a:rPr lang="kk-KZ" sz="2400" dirty="0"/>
              <a:t>саяси имидждер типологиялары мен динамикалық, семио- тикалық тұрғыдан, сонымен қатар мазмұны бойынша ажыратыла- тын саяси имидждерінің ашық өрісінің берілген тарихи уақытын- дағы барлық заттардың талдауын құрау;</a:t>
            </a:r>
            <a:endParaRPr lang="ru-RU" sz="2400" dirty="0"/>
          </a:p>
          <a:p>
            <a:pPr lvl="0"/>
            <a:r>
              <a:rPr lang="kk-KZ" sz="2400" dirty="0"/>
              <a:t>имидждер өрісін игерудің заңдылықтарын ашу, саясаткер тұлғасымен меншіктенуі;</a:t>
            </a:r>
            <a:endParaRPr lang="ru-RU" sz="2400" dirty="0"/>
          </a:p>
          <a:p>
            <a:pPr lvl="0"/>
            <a:r>
              <a:rPr lang="kk-KZ" sz="2400" dirty="0"/>
              <a:t>үш деңгейдің əрбіреуінде саяси имидж феноменінің ерек- шелігін зерттеу (саясаткер, партия-қозғалыс, қоғам), олардың құрылымдық мазмұндық толықтырылуын ашу</a:t>
            </a:r>
            <a:r>
              <a:rPr lang="kk-KZ" sz="2400" dirty="0" smtClean="0"/>
              <a:t>;</a:t>
            </a:r>
            <a:r>
              <a:rPr lang="kk-KZ" sz="2400" dirty="0"/>
              <a:t/>
            </a:r>
            <a:br>
              <a:rPr lang="kk-KZ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7962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3600" dirty="0"/>
              <a:t>Зерттеушілерді қызықтыратын негізгі ғылыми мəселелер: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kk-KZ" sz="4000" dirty="0"/>
              <a:t>индивидуалдықтан топтыққа жəне бұқаралыққа, сонымен қатар кері жүруі барысында саяси имиджді қалыптастыру мен тасымалдаудың қағидаларын сипаттау;</a:t>
            </a:r>
            <a:endParaRPr lang="ru-RU" sz="4000" dirty="0"/>
          </a:p>
          <a:p>
            <a:pPr lvl="0"/>
            <a:r>
              <a:rPr lang="kk-KZ" sz="4000" dirty="0"/>
              <a:t>түрлі типтегі саяси имидждердің қалыптасу, қызмет ету қағидалары мен қозғаушы күштерінің, шарттарының, əлеуметтік жағдайлық жəне тарихи алғышарттарының талдауы;</a:t>
            </a:r>
            <a:endParaRPr lang="ru-RU" sz="4000" dirty="0"/>
          </a:p>
          <a:p>
            <a:pPr lvl="0"/>
            <a:r>
              <a:rPr lang="kk-KZ" sz="4000" dirty="0"/>
              <a:t>бір категория, сонымен қатар класс аралық (адамдар, ұйымдар, қоғамдық жəне саяси қозғалыстардың) түрлі имидждері арасындағы өзара байланыстарды сипаттау;</a:t>
            </a:r>
            <a:endParaRPr lang="ru-RU" sz="4000" dirty="0"/>
          </a:p>
          <a:p>
            <a:pPr lvl="0"/>
            <a:r>
              <a:rPr lang="kk-KZ" sz="4000" dirty="0"/>
              <a:t>саяси имиджді қалыптастыру мен тасымалдаудың мүмкін механизмдерін ашу;</a:t>
            </a:r>
            <a:endParaRPr lang="ru-RU" sz="4000" dirty="0"/>
          </a:p>
          <a:p>
            <a:pPr lvl="0"/>
            <a:r>
              <a:rPr lang="kk-KZ" sz="4000" dirty="0"/>
              <a:t>саяси имиджді басқару мен түзетудің əдістерін іздеу</a:t>
            </a:r>
            <a:r>
              <a:rPr lang="kk-KZ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8489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/>
              <a:t>Саяси имиджелогияның міндеттері: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kk-KZ" dirty="0"/>
              <a:t>саяси имидждің гносеологиялық аппаратының жасалып шығарылуы;</a:t>
            </a:r>
            <a:endParaRPr lang="ru-RU" dirty="0"/>
          </a:p>
          <a:p>
            <a:r>
              <a:rPr lang="kk-KZ" dirty="0"/>
              <a:t>Саяси имидждің «ақпараттық тезаурасын» нақтылау;</a:t>
            </a:r>
            <a:endParaRPr lang="ru-RU" dirty="0"/>
          </a:p>
          <a:p>
            <a:r>
              <a:rPr lang="kk-KZ" dirty="0"/>
              <a:t>Саяси имиджді философиялық тұрғыдан саналау; арнайы мамандандырылған имидж технологияларды меңгеру;</a:t>
            </a:r>
            <a:endParaRPr lang="ru-RU" dirty="0"/>
          </a:p>
          <a:p>
            <a:pPr lvl="0"/>
            <a:r>
              <a:rPr lang="kk-KZ" dirty="0"/>
              <a:t>саяси	имиджелогияның	қоғамдағы	орнын	теориялық тұрғыдан түсінуден бастап нақты техникаларды, əдістерді іздеу;</a:t>
            </a:r>
            <a:endParaRPr lang="ru-RU" dirty="0"/>
          </a:p>
          <a:p>
            <a:pPr lvl="0"/>
            <a:r>
              <a:rPr lang="kk-KZ" dirty="0"/>
              <a:t>саяси имиджелогия саласында барлық қоғамдық, ғылыми жəне тəжірибелік əрекетті факторлардың бірігуі;</a:t>
            </a:r>
            <a:endParaRPr lang="ru-RU" dirty="0"/>
          </a:p>
          <a:p>
            <a:pPr lvl="0"/>
            <a:r>
              <a:rPr lang="kk-KZ" dirty="0"/>
              <a:t>кəсіби білім беру траекториясы мен жүйесінде жүзеге асырылған имиджмейкер маманның сəйкес моделін құру;</a:t>
            </a:r>
            <a:endParaRPr lang="ru-RU" dirty="0"/>
          </a:p>
          <a:p>
            <a:pPr lvl="0"/>
            <a:r>
              <a:rPr lang="kk-KZ" dirty="0"/>
              <a:t>саяси лидердің эмоционалды интеллектісін дамыту.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045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/>
              <a:t>Имидждік 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k-KZ" dirty="0"/>
              <a:t>Имидждік коммуникация – тұрақты жəне тиімді байланыс, екі жақтың дамуы мен өсімін қамтамасыз ететін қоғам мен адам арасында байланысты қалыптастырушы əдіс. Осы позицияларға орай, имидждік коммуникация моделі жасалып шығарылып, ол келесі кезеңдерден тұрады:</a:t>
            </a:r>
            <a:endParaRPr lang="ru-RU" dirty="0"/>
          </a:p>
          <a:p>
            <a:pPr lvl="0"/>
            <a:r>
              <a:rPr lang="kk-KZ" dirty="0"/>
              <a:t>əлеуметтік кезең;</a:t>
            </a:r>
            <a:endParaRPr lang="ru-RU" dirty="0"/>
          </a:p>
          <a:p>
            <a:pPr lvl="0"/>
            <a:r>
              <a:rPr lang="kk-KZ" dirty="0"/>
              <a:t>имидждік кезең;</a:t>
            </a:r>
            <a:endParaRPr lang="ru-RU" dirty="0"/>
          </a:p>
          <a:p>
            <a:pPr lvl="0"/>
            <a:r>
              <a:rPr lang="kk-KZ" dirty="0"/>
              <a:t>тестілеу кезеңі;</a:t>
            </a:r>
            <a:endParaRPr lang="ru-RU" dirty="0"/>
          </a:p>
          <a:p>
            <a:pPr lvl="0"/>
            <a:r>
              <a:rPr lang="kk-KZ" dirty="0"/>
              <a:t>«шабуыл» кезеңі;</a:t>
            </a:r>
            <a:endParaRPr lang="ru-RU" dirty="0"/>
          </a:p>
          <a:p>
            <a:pPr lvl="0"/>
            <a:r>
              <a:rPr lang="kk-KZ" dirty="0"/>
              <a:t>мониторинг кезеңі.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2647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dirty="0"/>
              <a:t>Имидж коммуникацияның семиотикалық моделі</a:t>
            </a:r>
            <a:r>
              <a:rPr lang="kk-KZ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k-KZ" dirty="0"/>
              <a:t>Имидж коммуникативті феномен ретінде визуалды жəне вербалды компоненттерден тұратын, субъект объектілі қабылдау мен субъект субъектілі өзара əрекеттесу үрдісінде құрылатын семиотикалық құрылымды білдіреді</a:t>
            </a:r>
            <a:r>
              <a:rPr lang="kk-KZ" dirty="0" smtClean="0"/>
              <a:t>.</a:t>
            </a:r>
            <a:endParaRPr lang="en-US" dirty="0" smtClean="0"/>
          </a:p>
          <a:p>
            <a:r>
              <a:rPr lang="kk-KZ" dirty="0" smtClean="0"/>
              <a:t>Имидж </a:t>
            </a:r>
            <a:r>
              <a:rPr lang="kk-KZ" dirty="0"/>
              <a:t>белгілік жүйе ретінде үш құрамдастардың бірлігін білдіреді, яғни зат, индивид, </a:t>
            </a:r>
            <a:r>
              <a:rPr lang="kk-KZ" dirty="0" smtClean="0"/>
              <a:t>əлеуметтік </a:t>
            </a:r>
            <a:r>
              <a:rPr lang="kk-KZ" dirty="0"/>
              <a:t>топ, ұйым, идеяны білдіреді. </a:t>
            </a:r>
            <a:endParaRPr lang="en-US" dirty="0" smtClean="0"/>
          </a:p>
          <a:p>
            <a:r>
              <a:rPr lang="kk-KZ" dirty="0" smtClean="0"/>
              <a:t>Имидж </a:t>
            </a:r>
            <a:r>
              <a:rPr lang="kk-KZ" dirty="0"/>
              <a:t>концептісі – имиджді иеленуіші жайлы түсінік, яғни түсіндірмешіге түсінікті </a:t>
            </a:r>
            <a:r>
              <a:rPr lang="kk-KZ" dirty="0" smtClean="0"/>
              <a:t>коммуникативті </a:t>
            </a:r>
            <a:r>
              <a:rPr lang="kk-KZ" dirty="0"/>
              <a:t>кодтардан тұратын көрсеткіштер. </a:t>
            </a:r>
            <a:endParaRPr lang="en-US" dirty="0" smtClean="0"/>
          </a:p>
          <a:p>
            <a:r>
              <a:rPr lang="kk-KZ" dirty="0" smtClean="0"/>
              <a:t>Имидж-ақпарат </a:t>
            </a:r>
            <a:r>
              <a:rPr lang="kk-KZ" dirty="0"/>
              <a:t>– </a:t>
            </a:r>
            <a:r>
              <a:rPr lang="kk-KZ" dirty="0" smtClean="0"/>
              <a:t>хабарламалардың </a:t>
            </a:r>
            <a:r>
              <a:rPr lang="kk-KZ" dirty="0"/>
              <a:t>жиынтығы (вербалды, визуалды) солардың көмегімен имиджді иеленуші жайлы түсінік қалыптасады. Олар имидж иеленушінің негізгі трансляцияланатын сипаттамаларынан тұрады. </a:t>
            </a:r>
            <a:endParaRPr lang="en-US" dirty="0" smtClean="0"/>
          </a:p>
          <a:p>
            <a:r>
              <a:rPr lang="kk-KZ" dirty="0" smtClean="0"/>
              <a:t>Сəйкесінше</a:t>
            </a:r>
            <a:r>
              <a:rPr lang="kk-KZ" dirty="0"/>
              <a:t>, саясаттанудағы ең бастысы – имидж иеленушінің маңызды қасиеттерін көрсететін имидж ақпараттың аудиторияға түсінікті жəне келесіде иеленушінің бейнесін тудыра алатындай кодтарға сəйкес келуі.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7642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1637" y="356660"/>
            <a:ext cx="8750763" cy="1248137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4800" b="1" dirty="0" err="1">
                <a:solidFill>
                  <a:srgbClr val="0070C0"/>
                </a:solidFill>
                <a:latin typeface="Arial" panose="020B0604020202020204" pitchFamily="34" charset="0"/>
              </a:rPr>
              <a:t>Қолданылған</a:t>
            </a: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4800" b="1" dirty="0" err="1">
                <a:solidFill>
                  <a:srgbClr val="0070C0"/>
                </a:solidFill>
                <a:latin typeface="Arial" panose="020B0604020202020204" pitchFamily="34" charset="0"/>
              </a:rPr>
              <a:t>әдебиет</a:t>
            </a:r>
            <a: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</a:rPr>
              <a:t> :</a:t>
            </a:r>
            <a:br>
              <a:rPr lang="ru-RU" sz="48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1600" dirty="0" err="1"/>
              <a:t>Абжаппарова</a:t>
            </a:r>
            <a:r>
              <a:rPr lang="ru-RU" sz="1600" dirty="0"/>
              <a:t> А.А. Позиционирование органов исполнительной власти в </a:t>
            </a:r>
            <a:r>
              <a:rPr lang="ru-RU" sz="1600" dirty="0" err="1"/>
              <a:t>медиапространстве</a:t>
            </a:r>
            <a:r>
              <a:rPr lang="ru-RU" sz="1600" dirty="0"/>
              <a:t>: теория и практика (на примере Министерства образования и науки Республики Казахстан и Министерства образования и науки Российской Федерации): монография. </a:t>
            </a:r>
            <a:r>
              <a:rPr lang="ru-RU" sz="1600" dirty="0" err="1"/>
              <a:t>Қазақ</a:t>
            </a:r>
            <a:r>
              <a:rPr lang="ru-RU" sz="1600" dirty="0"/>
              <a:t> </a:t>
            </a:r>
            <a:r>
              <a:rPr lang="ru-RU" sz="1600" dirty="0" err="1"/>
              <a:t>университеті</a:t>
            </a:r>
            <a:r>
              <a:rPr lang="ru-RU" sz="1600" dirty="0"/>
              <a:t>. Алматы 2018. 146с.</a:t>
            </a:r>
            <a:br>
              <a:rPr lang="ru-RU" sz="1600" dirty="0"/>
            </a:br>
            <a:r>
              <a:rPr lang="ru-RU" sz="1600" dirty="0" err="1"/>
              <a:t>Деркач</a:t>
            </a:r>
            <a:r>
              <a:rPr lang="ru-RU" sz="1600" dirty="0"/>
              <a:t>, А. А. Политическая психология : учебник для бакалавров / А. А. </a:t>
            </a:r>
            <a:r>
              <a:rPr lang="ru-RU" sz="1600" dirty="0" err="1"/>
              <a:t>Деркач</a:t>
            </a:r>
            <a:r>
              <a:rPr lang="ru-RU" sz="1600" dirty="0"/>
              <a:t>, Л. Г. Лаптев. — 2-е изд., </a:t>
            </a:r>
            <a:r>
              <a:rPr lang="ru-RU" sz="1600" dirty="0" err="1"/>
              <a:t>перераб</a:t>
            </a:r>
            <a:r>
              <a:rPr lang="ru-RU" sz="1600" dirty="0"/>
              <a:t>. и доп. — М. : Издательство </a:t>
            </a:r>
            <a:r>
              <a:rPr lang="ru-RU" sz="1600" dirty="0" err="1"/>
              <a:t>Юрайт</a:t>
            </a:r>
            <a:r>
              <a:rPr lang="ru-RU" sz="1600" dirty="0"/>
              <a:t>, 2017. — 591 с. — Серия : Бакалавр. Базовый курс.</a:t>
            </a:r>
            <a:br>
              <a:rPr lang="ru-RU" sz="1600" dirty="0"/>
            </a:br>
            <a:r>
              <a:rPr lang="ru-RU" sz="1600" dirty="0" err="1"/>
              <a:t>Овчинникова</a:t>
            </a:r>
            <a:r>
              <a:rPr lang="ru-RU" sz="1600" dirty="0"/>
              <a:t> А.М., Шульга Н.В. Основы </a:t>
            </a:r>
            <a:r>
              <a:rPr lang="ru-RU" sz="1600" dirty="0" err="1"/>
              <a:t>имиджелогии</a:t>
            </a:r>
            <a:r>
              <a:rPr lang="ru-RU" sz="1600" dirty="0"/>
              <a:t>: Конспект лекций / А.М. </a:t>
            </a:r>
            <a:r>
              <a:rPr lang="ru-RU" sz="1600" dirty="0" err="1"/>
              <a:t>Овчинникова</a:t>
            </a:r>
            <a:r>
              <a:rPr lang="ru-RU" sz="1600" dirty="0"/>
              <a:t>, Н.В. Шульга; Омский гос. ун-т путей сообщения. Омск, 2019. 55 с.</a:t>
            </a:r>
            <a:br>
              <a:rPr lang="ru-RU" sz="1600" dirty="0"/>
            </a:br>
            <a:r>
              <a:rPr lang="ru-RU" sz="1600" dirty="0"/>
              <a:t>Беляева, М. А, </a:t>
            </a:r>
            <a:r>
              <a:rPr lang="ru-RU" sz="1600" dirty="0" err="1"/>
              <a:t>Самкова</a:t>
            </a:r>
            <a:r>
              <a:rPr lang="ru-RU" sz="1600" dirty="0"/>
              <a:t>, В. А. А35 АЗЫ ИМИДЖЕЛОГИИ: имидж личности, организации, территории [Текст] : учебное пособие для вузов / М. А. Беляева, В. А. </a:t>
            </a:r>
            <a:r>
              <a:rPr lang="ru-RU" sz="1600" dirty="0" err="1"/>
              <a:t>Самкова</a:t>
            </a:r>
            <a:r>
              <a:rPr lang="ru-RU" sz="1600" dirty="0"/>
              <a:t> ; Урал. гос. </a:t>
            </a:r>
            <a:r>
              <a:rPr lang="ru-RU" sz="1600" dirty="0" err="1"/>
              <a:t>пед</a:t>
            </a:r>
            <a:r>
              <a:rPr lang="ru-RU" sz="1600" dirty="0"/>
              <a:t>. ун-т. – Екатеринбург, 2016. – 184 с.</a:t>
            </a:r>
            <a:br>
              <a:rPr lang="ru-RU" sz="1600" dirty="0"/>
            </a:br>
            <a:r>
              <a:rPr lang="ru-RU" sz="1600" dirty="0"/>
              <a:t>Имидж политика: проблемы формирования, продвижения и исследования : коллективная монография / [под ред. В.Н. Васильевой, Г.В Жигуновой]. – Мурманск : МАГУ, 2016. – 183 с.</a:t>
            </a:r>
            <a:br>
              <a:rPr lang="ru-RU" sz="1600" dirty="0"/>
            </a:br>
            <a:r>
              <a:rPr lang="ru-RU" sz="1600" dirty="0"/>
              <a:t>Имидж Беларуси: становление, состояние, продвижение : монография / М. А. </a:t>
            </a:r>
            <a:r>
              <a:rPr lang="ru-RU" sz="1600" dirty="0" err="1"/>
              <a:t>Слемнёв</a:t>
            </a:r>
            <a:r>
              <a:rPr lang="ru-RU" sz="1600" dirty="0"/>
              <a:t> [и др.], О. В. </a:t>
            </a:r>
            <a:r>
              <a:rPr lang="ru-RU" sz="1600" dirty="0" err="1"/>
              <a:t>Вожгурова</a:t>
            </a:r>
            <a:r>
              <a:rPr lang="ru-RU" sz="1600" dirty="0"/>
              <a:t> [и др.] ; под науч. ред. М. А. </a:t>
            </a:r>
            <a:r>
              <a:rPr lang="ru-RU" sz="1600" dirty="0" err="1"/>
              <a:t>Слемнёва</a:t>
            </a:r>
            <a:r>
              <a:rPr lang="ru-RU" sz="1600" dirty="0"/>
              <a:t>. – Витебск : ВГУ имени П. М. </a:t>
            </a:r>
            <a:r>
              <a:rPr lang="ru-RU" sz="1600" dirty="0" err="1"/>
              <a:t>Машерова</a:t>
            </a:r>
            <a:r>
              <a:rPr lang="ru-RU" sz="1600" dirty="0"/>
              <a:t>, 2020. – 198.</a:t>
            </a:r>
            <a:br>
              <a:rPr lang="ru-RU" sz="1600" dirty="0"/>
            </a:br>
            <a:r>
              <a:rPr lang="kk-KZ" sz="1600" dirty="0"/>
              <a:t>Ким,Л.М. Саяси имиджелогия [мәтін]: оқұ құралы / Л.М. Ким, Д.Е. Ақболат.- </a:t>
            </a:r>
            <a:r>
              <a:rPr lang="ru-RU" sz="1600" dirty="0"/>
              <a:t>Алматы, 2013.- 188.</a:t>
            </a:r>
            <a:br>
              <a:rPr lang="ru-RU" sz="1600" dirty="0"/>
            </a:br>
            <a:r>
              <a:rPr lang="kk-KZ" sz="1600" dirty="0"/>
              <a:t>Имиджелогия [Мәтін] : оқулық / О. Тұржан,; [Л.Н.Гумилев атын. </a:t>
            </a:r>
            <a:r>
              <a:rPr lang="ru-RU" sz="1600" dirty="0" err="1"/>
              <a:t>Еуразия</a:t>
            </a:r>
            <a:r>
              <a:rPr lang="ru-RU" sz="1600" dirty="0"/>
              <a:t> </a:t>
            </a:r>
            <a:r>
              <a:rPr lang="ru-RU" sz="1600" dirty="0" err="1"/>
              <a:t>ұлттық</a:t>
            </a:r>
            <a:r>
              <a:rPr lang="ru-RU" sz="1600" dirty="0"/>
              <a:t> </a:t>
            </a:r>
            <a:r>
              <a:rPr lang="ru-RU" sz="1600" dirty="0" err="1"/>
              <a:t>ун-ті</a:t>
            </a:r>
            <a:r>
              <a:rPr lang="ru-RU" sz="1600" dirty="0"/>
              <a:t>] - Астана : [б. ж.], 2019 . - 177 б. </a:t>
            </a:r>
            <a:r>
              <a:rPr lang="ru-RU" sz="1600" dirty="0" err="1"/>
              <a:t>Библиогр</a:t>
            </a:r>
            <a:r>
              <a:rPr lang="ru-RU" sz="1600" dirty="0"/>
              <a:t>.: 174-177 б. </a:t>
            </a:r>
            <a:r>
              <a:rPr lang="ru-RU" sz="1600" u="sng" dirty="0" err="1">
                <a:hlinkClick r:id="rId2"/>
              </a:rPr>
              <a:t>Имиджелогия</a:t>
            </a:r>
            <a:r>
              <a:rPr lang="ru-RU" sz="1600" u="sng" dirty="0">
                <a:hlinkClick r:id="rId2"/>
              </a:rPr>
              <a:t> - </a:t>
            </a:r>
            <a:r>
              <a:rPr lang="ru-RU" sz="1600" u="sng" dirty="0" err="1">
                <a:hlinkClick r:id="rId2"/>
              </a:rPr>
              <a:t>Тұржан</a:t>
            </a:r>
            <a:r>
              <a:rPr lang="ru-RU" sz="1600" u="sng" dirty="0">
                <a:hlinkClick r:id="rId2"/>
              </a:rPr>
              <a:t>, О.... (kazneb.kz)</a:t>
            </a:r>
            <a:r>
              <a:rPr lang="ru-RU" sz="1600" dirty="0"/>
              <a:t>;</a:t>
            </a:r>
            <a:br>
              <a:rPr lang="ru-RU" sz="1600" dirty="0"/>
            </a:br>
            <a:r>
              <a:rPr lang="ru-RU" sz="1600" dirty="0" err="1"/>
              <a:t>Тлепбергенова</a:t>
            </a:r>
            <a:r>
              <a:rPr lang="ru-RU" sz="1600" dirty="0"/>
              <a:t> А.А. </a:t>
            </a:r>
            <a:r>
              <a:rPr lang="ru-RU" sz="1600" dirty="0" err="1"/>
              <a:t>Страновой</a:t>
            </a:r>
            <a:r>
              <a:rPr lang="ru-RU" sz="1600" dirty="0"/>
              <a:t> имидж: учебное пособие для студентов </a:t>
            </a:r>
            <a:r>
              <a:rPr lang="ru-RU" sz="1600" dirty="0" err="1"/>
              <a:t>бакалавриата</a:t>
            </a:r>
            <a:r>
              <a:rPr lang="ru-RU" sz="1600" dirty="0"/>
              <a:t> университетов, обучающихся по специальностям «Журналистика», «Связь с общественностью». – Алматы: </a:t>
            </a:r>
            <a:r>
              <a:rPr lang="ru-RU" sz="1600" dirty="0" err="1"/>
              <a:t>Қазақ</a:t>
            </a:r>
            <a:r>
              <a:rPr lang="ru-RU" sz="1600" dirty="0"/>
              <a:t> </a:t>
            </a:r>
            <a:r>
              <a:rPr lang="ru-RU" sz="1600" dirty="0" err="1"/>
              <a:t>университеті</a:t>
            </a:r>
            <a:r>
              <a:rPr lang="ru-RU" sz="1600" dirty="0"/>
              <a:t>, 2011. – 78 с.</a:t>
            </a:r>
            <a:endParaRPr lang="ru-RU" sz="1733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523578"/>
            <a:ext cx="1619476" cy="146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12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5627" y="2204864"/>
            <a:ext cx="88329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Саяси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имиджелогия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32172" y="3498091"/>
            <a:ext cx="9601067" cy="1579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267" b="1" dirty="0" err="1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r>
              <a:rPr lang="ru-RU" sz="4267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67" b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267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Саяси </a:t>
            </a:r>
            <a:r>
              <a:rPr lang="kk-KZ" sz="5400" dirty="0">
                <a:latin typeface="Arial" panose="020B0604020202020204" pitchFamily="34" charset="0"/>
                <a:cs typeface="Arial" panose="020B0604020202020204" pitchFamily="34" charset="0"/>
              </a:rPr>
              <a:t>имиджелогия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523578"/>
            <a:ext cx="1619476" cy="146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01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7480" y="365125"/>
            <a:ext cx="8656320" cy="1325563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жоспары</a:t>
            </a:r>
            <a:r>
              <a:rPr lang="" sz="3200" b="1" dirty="0">
                <a:latin typeface="Arial" pitchFamily="34" charset="0"/>
                <a:cs typeface="Arial" pitchFamily="34" charset="0"/>
              </a:rPr>
              <a:t>: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1637" y="1600201"/>
            <a:ext cx="8750763" cy="452596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kk-KZ" sz="3200" dirty="0"/>
              <a:t>Имиджелогия мен саясаттану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kk-KZ" sz="3200" dirty="0" smtClean="0"/>
              <a:t>Имидждмейкер</a:t>
            </a:r>
            <a:endParaRPr lang="ru-RU" sz="3200" dirty="0"/>
          </a:p>
          <a:p>
            <a:pPr>
              <a:buFontTx/>
              <a:buChar char="-"/>
            </a:pPr>
            <a:r>
              <a:rPr lang="kk-KZ" sz="3200" dirty="0" smtClean="0"/>
              <a:t>Имидждеу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3" y="523578"/>
            <a:ext cx="1619476" cy="146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99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4000" b="1" dirty="0" smtClean="0"/>
              <a:t>Имиджелогия </a:t>
            </a:r>
            <a:r>
              <a:rPr lang="kk-KZ" sz="4000" b="1" dirty="0"/>
              <a:t>мен саясаттану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r>
              <a:rPr lang="kk-KZ" dirty="0"/>
              <a:t>Саяси имиджелогия – имиджелогия мен саясаттанудың қиы- лысында пайда болған. Имиджелогия мен саясаттану өзара тығыз байланысты. Олардың байланысы тарихпен де өзара тығыз жəне тұрақты байланыста болады. Сонымен, имиджелогия зейінін тұлға- ның құндылықтарына, қалыптарына, көзқарастары мен əдеттеріне түйіндесе, онда саясаттану имиджді саясаткерлердің өз айналасын- да халықты жинай алып, сайлаушылардың үміттеріне орай лидер- лер қасиеттерін трансформациялау мүмкіндігі арқылы қарас- тырады. Сол себептен саяси талдауда имидждің халық үміттеріне, уақыт рухына, азаматтардың бағалаулары мен түсініктеріне сай болуы маңызды рөл ойнайды.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47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b="1" dirty="0"/>
              <a:t>Имиджелогия мен саясаттану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dirty="0"/>
              <a:t>Саясаттану позициясы бойынша имидж саясаткер мен оның аудиториясы арасындағы байланыстырушы бөлік ретінде зерттелі- неді, яғни имидж саясаткердің, сонымен қатар халық мүдделеріне орай қызмет етеді. Саяси лидерліктің берілген аспектілерін есепке ала отырып, саясат субъектісінің имиджінің құрылуы жəне қызмет етуі оның мазмұны толық анықталған бағыттылығының қалып- тасуы мен көрінуінің өзектілігін анықтайды. Имиджелогия өз кезегінде қандай саяси қайраткерлердің саяси лидердің анықта- масына түсетініне, адамдардың, қоғамның лидердің қандай өзекті бейнесін күтіп, қабылдайтынына мəн береді.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840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3600" b="1" dirty="0"/>
              <a:t>Имиджелогия мен саясаттану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k-KZ" sz="3600" dirty="0"/>
              <a:t>Саясаттану позицияларынан имиджді зерттеудің маңызды бағыты ретінде саяси лидерлік қарастырылады. Ол адамдардың статусына қатысты болып келеді. Биліктің жоғары сатыларында тұрғандарға ғана емес, сонымен қатар орташа жəне төменгі </a:t>
            </a:r>
            <a:r>
              <a:rPr lang="kk-KZ" sz="3600" dirty="0" smtClean="0"/>
              <a:t>деңгейлерде </a:t>
            </a:r>
            <a:r>
              <a:rPr lang="kk-KZ" sz="3600" dirty="0"/>
              <a:t>орналасқандарға, монархтарға, президент пен премьерлерге ғана емес, əкімдерге, партиялық ұйымдардың жетекшілеріне қатысты болып келеді</a:t>
            </a:r>
            <a:r>
              <a:rPr lang="kk-KZ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423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3600" dirty="0"/>
              <a:t>Имиджелогияның ғылыми бағыттарының екі тобы теориялық əдістемелік жəне қолданбалы болып бөлінеді: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k-KZ" dirty="0"/>
              <a:t>Алғашқылардың қатарына бағыттарды жасап шығару бойынша, яғни имидждің орталықты феноменін зерттейтін ғылым ретінде имиджелогияның зерттеулерін дамыту жатқызылады (оның анықталуы, құрылымы, классификациясы, қалыптасуы, мен- талитетті құрамдастығы, тұлғалықты қайнар көздер, функциялар</a:t>
            </a:r>
            <a:r>
              <a:rPr lang="kk-KZ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4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kk-KZ" sz="4000" dirty="0"/>
              <a:t>Екінші топқа, яғни ғылыми қолданбалыға мынадай ғылыми тəжірибелік бағыттарды жатқызуға болады: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669" y="1825625"/>
            <a:ext cx="11191741" cy="47039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kk-KZ" dirty="0"/>
              <a:t>а) имиджмейкинг имиджді қалыптастырудың тəжірибесі ретінде: оның құрылымы, стратегиялары, технологиялары жəне психикалық технологиялары, техникалар мен психикалық техни- калар; тереңдетілген имидждеу; кəсіби имиджмейкерлерді қалып- тастыру мен оларды оқыту (отбасылық имиджмейкер, ұжымдық имиджмейкер);</a:t>
            </a:r>
            <a:endParaRPr lang="ru-RU" dirty="0"/>
          </a:p>
          <a:p>
            <a:pPr marL="0" indent="0">
              <a:buNone/>
            </a:pPr>
            <a:r>
              <a:rPr lang="kk-KZ" dirty="0"/>
              <a:t>ə) кəсіби қызметтің белгілі бір салаларына қатысты келесі бағыттар анықталады:</a:t>
            </a:r>
            <a:endParaRPr lang="ru-RU" dirty="0"/>
          </a:p>
          <a:p>
            <a:pPr lvl="0"/>
            <a:r>
              <a:rPr lang="kk-KZ" dirty="0"/>
              <a:t>педагогикалық имиджелогия;</a:t>
            </a:r>
            <a:endParaRPr lang="ru-RU" dirty="0"/>
          </a:p>
          <a:p>
            <a:pPr lvl="0"/>
            <a:r>
              <a:rPr lang="kk-KZ" dirty="0"/>
              <a:t>саяси имиджелогия;</a:t>
            </a:r>
            <a:endParaRPr lang="ru-RU" dirty="0"/>
          </a:p>
          <a:p>
            <a:pPr lvl="0"/>
            <a:r>
              <a:rPr lang="kk-KZ" dirty="0"/>
              <a:t>кəсіби имиджелогия;</a:t>
            </a:r>
            <a:endParaRPr lang="ru-RU" dirty="0"/>
          </a:p>
          <a:p>
            <a:pPr lvl="0"/>
            <a:r>
              <a:rPr lang="kk-KZ" dirty="0"/>
              <a:t>басқарушы имиджелогия;</a:t>
            </a:r>
            <a:endParaRPr lang="ru-RU" dirty="0"/>
          </a:p>
          <a:p>
            <a:pPr lvl="0"/>
            <a:r>
              <a:rPr lang="kk-KZ" dirty="0"/>
              <a:t>заң имиджелогиясы (заң салаларының қызметі бойынша);</a:t>
            </a:r>
            <a:endParaRPr lang="ru-RU" dirty="0"/>
          </a:p>
          <a:p>
            <a:pPr lvl="0"/>
            <a:r>
              <a:rPr lang="kk-KZ" dirty="0"/>
              <a:t>медициналық имиджелогия (мұнда «денсаулық сақтау ме- неджерінің имиджі», «емханалық аспектілер, имиджді қалыптас- тыру сияқты тақырыптар» бөлініп шығады);</a:t>
            </a:r>
            <a:endParaRPr lang="ru-RU" dirty="0"/>
          </a:p>
          <a:p>
            <a:pPr lvl="0"/>
            <a:r>
              <a:rPr lang="kk-KZ" dirty="0"/>
              <a:t>қызметтің басқа да салалары (өнер имиджін, əлеуметтік қызмет имиджін зерттеу);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846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600" dirty="0"/>
              <a:t>Екінші топқа, яғни ғылыми қолданбалыға мынадай ғылыми тəжірибелік бағыттарды жатқызуға болады: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168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kk-KZ" dirty="0"/>
              <a:t>б) бөлек əлеуметтік топтарға қатысты келесі зерттеулерді бөліп көрсетуге болады: «іскер əйелдің имиджі», «əкім имиджі», «ата-ана имиджі», «отбасы имиджі», «музыкалық табынушының имиджі</a:t>
            </a:r>
            <a:r>
              <a:rPr lang="kk-KZ" dirty="0" smtClean="0"/>
              <a:t>»,</a:t>
            </a:r>
            <a:r>
              <a:rPr lang="en-US" dirty="0"/>
              <a:t> </a:t>
            </a:r>
            <a:r>
              <a:rPr lang="kk-KZ" dirty="0" smtClean="0"/>
              <a:t>«</a:t>
            </a:r>
            <a:r>
              <a:rPr lang="kk-KZ" dirty="0"/>
              <a:t>абыройлық имиджі», «кекештің имиджі», «студент имиджі</a:t>
            </a:r>
            <a:r>
              <a:rPr lang="kk-KZ" dirty="0" smtClean="0"/>
              <a:t>»,«</a:t>
            </a:r>
            <a:r>
              <a:rPr lang="kk-KZ" dirty="0"/>
              <a:t>əлеуметтік жұмыскер имиджі», «сақтандырушы агентінің имид- жі», «танымал тұлғаның имиджі», «лидер имиджі», «ғалым </a:t>
            </a:r>
            <a:r>
              <a:rPr lang="kk-KZ" dirty="0" smtClean="0"/>
              <a:t>имиджі</a:t>
            </a:r>
            <a:r>
              <a:rPr lang="kk-KZ" dirty="0"/>
              <a:t>», «православиялық дін қызметкерінің имиджі», «əскери </a:t>
            </a:r>
            <a:r>
              <a:rPr lang="kk-KZ" dirty="0" smtClean="0"/>
              <a:t>қызметкердің </a:t>
            </a:r>
            <a:r>
              <a:rPr lang="kk-KZ" dirty="0"/>
              <a:t>имиджі», «орта мектеп түлегінің имиджі», «жекеменшік иегерінің имиджі», «қоғаммен байланыс бойынша маманның имиджі»;</a:t>
            </a:r>
            <a:endParaRPr lang="ru-RU" dirty="0"/>
          </a:p>
          <a:p>
            <a:pPr marL="0" indent="0">
              <a:buNone/>
            </a:pPr>
            <a:r>
              <a:rPr lang="kk-KZ" dirty="0"/>
              <a:t>в) басқа объектілерге қатысты «Қазақстан имиджі», «Астана имиджі», «территориалды имидж», «аймақ имиджі», «жас адамдар үшін əлеуметтік норманың имиджі», «кəсіпорын имиджі», «тауар имиджі» «байсалды мінездің имиджі», «имидж бен жарнама</a:t>
            </a:r>
            <a:r>
              <a:rPr lang="kk-KZ" dirty="0" smtClean="0"/>
              <a:t>»,</a:t>
            </a:r>
            <a:r>
              <a:rPr lang="en-US" dirty="0"/>
              <a:t> </a:t>
            </a:r>
            <a:r>
              <a:rPr lang="kk-KZ" dirty="0" smtClean="0"/>
              <a:t>«</a:t>
            </a:r>
            <a:r>
              <a:rPr lang="kk-KZ" dirty="0"/>
              <a:t>тарихи кезеңнің имиджі», «тұлға имиджі», «ақпараттық бренд имиджі» атты тақырыптарға мақалалар басылып шығарылған;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38715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1253</Words>
  <Application>Microsoft Office PowerPoint</Application>
  <PresentationFormat>Широкоэкранный</PresentationFormat>
  <Paragraphs>82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Тема Office</vt:lpstr>
      <vt:lpstr>ӘЛ-ФАРАБИ АТЫНДАҒЫ ҚАЗАҚ ҰЛТТЫҚ УНИВЕРСИТЕТІ</vt:lpstr>
      <vt:lpstr>Презентация PowerPoint</vt:lpstr>
      <vt:lpstr>Дәріс жоспары:</vt:lpstr>
      <vt:lpstr>Имиджелогия мен саясаттану</vt:lpstr>
      <vt:lpstr>Имиджелогия мен саясаттану</vt:lpstr>
      <vt:lpstr>Имиджелогия мен саясаттану</vt:lpstr>
      <vt:lpstr>Имиджелогияның ғылыми бағыттарының екі тобы теориялық əдістемелік жəне қолданбалы болып бөлінеді:</vt:lpstr>
      <vt:lpstr>Екінші топқа, яғни ғылыми қолданбалыға мынадай ғылыми тəжірибелік бағыттарды жатқызуға болады:</vt:lpstr>
      <vt:lpstr>Екінші топқа, яғни ғылыми қолданбалыға мынадай ғылыми тəжірибелік бағыттарды жатқызуға болады:</vt:lpstr>
      <vt:lpstr>Екінші топқа, яғни ғылыми қолданбалыға мынадай ғылыми тəжірибелік бағыттарды жатқызуға болады:</vt:lpstr>
      <vt:lpstr>Саяси имиджелогияның түрлі анықтамалары болады.</vt:lpstr>
      <vt:lpstr>Саяси имиджелогияның ерекшеліктері мен келешегін толығы- мен ашатын имиджелогиялық білім дамуының негізгі бес бағытын бөліп көрсетеді:</vt:lpstr>
      <vt:lpstr>Зерттеушілерді қызықтыратын негізгі ғылыми мəселелер:</vt:lpstr>
      <vt:lpstr>Зерттеушілерді қызықтыратын негізгі ғылыми мəселелер:</vt:lpstr>
      <vt:lpstr>Саяси имиджелогияның міндеттері:</vt:lpstr>
      <vt:lpstr>Имидждік коммуникация</vt:lpstr>
      <vt:lpstr>Имидж коммуникацияның семиотикалық моделі.</vt:lpstr>
      <vt:lpstr>      Қолданылған әдебиет : Абжаппарова А.А. Позиционирование органов исполнительной власти в медиапространстве: теория и практика (на примере Министерства образования и науки Республики Казахстан и Министерства образования и науки Российской Федерации): монография. Қазақ университеті. Алматы 2018. 146с. Деркач, А. А. Политическая психология : учебник для бакалавров / А. А. Деркач, Л. Г. Лаптев. — 2-е изд., перераб. и доп. — М. : Издательство Юрайт, 2017. — 591 с. — Серия : Бакалавр. Базовый курс. Овчинникова А.М., Шульга Н.В. Основы имиджелогии: Конспект лекций / А.М. Овчинникова, Н.В. Шульга; Омский гос. ун-т путей сообщения. Омск, 2019. 55 с. Беляева, М. А, Самкова, В. А. А35 АЗЫ ИМИДЖЕЛОГИИ: имидж личности, организации, территории [Текст] : учебное пособие для вузов / М. А. Беляева, В. А. Самкова ; Урал. гос. пед. ун-т. – Екатеринбург, 2016. – 184 с. Имидж политика: проблемы формирования, продвижения и исследования : коллективная монография / [под ред. В.Н. Васильевой, Г.В Жигуновой]. – Мурманск : МАГУ, 2016. – 183 с. Имидж Беларуси: становление, состояние, продвижение : монография / М. А. Слемнёв [и др.], О. В. Вожгурова [и др.] ; под науч. ред. М. А. Слемнёва. – Витебск : ВГУ имени П. М. Машерова, 2020. – 198. Ким,Л.М. Саяси имиджелогия [мәтін]: оқұ құралы / Л.М. Ким, Д.Е. Ақболат.- Алматы, 2013.- 188. Имиджелогия [Мәтін] : оқулық / О. Тұржан,; [Л.Н.Гумилев атын. Еуразия ұлттық ун-ті] - Астана : [б. ж.], 2019 . - 177 б. Библиогр.: 174-177 б. Имиджелогия - Тұржан, О.... (kazneb.kz); Тлепбергенова А.А. Страновой имидж: учебное пособие для студентов бакалавриата университетов, обучающихся по специальностям «Журналистика», «Связь с общественностью». – Алматы: Қазақ университеті, 2011. – 78 с.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Абжаппарова Айгуль</dc:creator>
  <cp:lastModifiedBy>Абжаппарова Айгуль</cp:lastModifiedBy>
  <cp:revision>25</cp:revision>
  <dcterms:created xsi:type="dcterms:W3CDTF">2021-01-25T08:46:53Z</dcterms:created>
  <dcterms:modified xsi:type="dcterms:W3CDTF">2021-03-01T06:18:05Z</dcterms:modified>
</cp:coreProperties>
</file>